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95" r:id="rId21"/>
    <p:sldMasterId id="2147483697" r:id="rId22"/>
    <p:sldMasterId id="2147483699" r:id="rId23"/>
    <p:sldMasterId id="2147483701" r:id="rId24"/>
    <p:sldMasterId id="2147483703" r:id="rId25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Padr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Padrã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Padrã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drã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drã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Padrã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Padrã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Padrã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Padrã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Padrã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Padrã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Padrã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9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30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31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32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3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1976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28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2840" cy="16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341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593640"/>
            <a:ext cx="85197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trike="noStrike" u="none">
                <a:solidFill>
                  <a:srgbClr val="000000"/>
                </a:solidFill>
                <a:uFillTx/>
                <a:latin typeface="Arial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snap.stanford.edu/data/" TargetMode="External"/><Relationship Id="rId3" Type="http://schemas.openxmlformats.org/officeDocument/2006/relationships/slideLayout" Target="../slideLayouts/slideLayout2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hyperlink" Target="https://snap.stanford.edu/data/" TargetMode="External"/><Relationship Id="rId3" Type="http://schemas.openxmlformats.org/officeDocument/2006/relationships/slideLayout" Target="../slideLayouts/slideLayout2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54;p13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2" name=""/>
          <p:cNvSpPr txBox="1"/>
          <p:nvPr/>
        </p:nvSpPr>
        <p:spPr>
          <a:xfrm>
            <a:off x="191520" y="1080000"/>
            <a:ext cx="6468480" cy="1224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</a:pPr>
            <a:r>
              <a:rPr b="1" lang="pt-BR" sz="4000" strike="noStrike" u="none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uFillTx/>
                <a:latin typeface="Arial"/>
              </a:rPr>
              <a:t>Análise de Redes Sociais com Teoria de Grafos</a:t>
            </a:r>
            <a:endParaRPr b="1" lang="pt-BR" sz="4000" strike="noStrike" u="none">
              <a:ln>
                <a:solidFill>
                  <a:srgbClr val="000000"/>
                </a:solidFill>
              </a:ln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3" name=""/>
          <p:cNvSpPr txBox="1"/>
          <p:nvPr/>
        </p:nvSpPr>
        <p:spPr>
          <a:xfrm>
            <a:off x="4905360" y="4365360"/>
            <a:ext cx="3554640" cy="60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200" strike="noStrike" u="none">
                <a:solidFill>
                  <a:srgbClr val="000000"/>
                </a:solidFill>
                <a:uFillTx/>
                <a:latin typeface="Arial"/>
              </a:rPr>
              <a:t>Alunos: João Pedro Gonçalves e Felipe Carvalho</a:t>
            </a:r>
            <a:endParaRPr b="0" lang="pt-BR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1200" strike="noStrike" u="none">
                <a:solidFill>
                  <a:srgbClr val="000000"/>
                </a:solidFill>
                <a:uFillTx/>
                <a:latin typeface="Arial"/>
              </a:rPr>
              <a:t>Prof: Maurício</a:t>
            </a:r>
            <a:endParaRPr b="0" lang="pt-BR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74;p 6" descr=""/>
          <p:cNvPicPr/>
          <p:nvPr/>
        </p:nvPicPr>
        <p:blipFill>
          <a:blip r:embed="rId1"/>
          <a:stretch/>
        </p:blipFill>
        <p:spPr>
          <a:xfrm>
            <a:off x="3672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4" name=""/>
          <p:cNvSpPr txBox="1"/>
          <p:nvPr/>
        </p:nvSpPr>
        <p:spPr>
          <a:xfrm>
            <a:off x="720720" y="648000"/>
            <a:ext cx="7523280" cy="3885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Conclusão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O estudo demonstrou diferenças estruturais significativas entre as redes sociais analisadas.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A metodologia utilizada pode ser aplicada a outras redes sociais para exploração de padrões e características estruturais.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74;p 7" descr=""/>
          <p:cNvPicPr/>
          <p:nvPr/>
        </p:nvPicPr>
        <p:blipFill>
          <a:blip r:embed="rId1"/>
          <a:stretch/>
        </p:blipFill>
        <p:spPr>
          <a:xfrm>
            <a:off x="720" y="504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6" name=""/>
          <p:cNvSpPr txBox="1"/>
          <p:nvPr/>
        </p:nvSpPr>
        <p:spPr>
          <a:xfrm>
            <a:off x="612000" y="560880"/>
            <a:ext cx="7739280" cy="365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Referências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Dados obtidos de: </a:t>
            </a:r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  <a:hlinkClick r:id="rId2"/>
              </a:rPr>
              <a:t>SNAP Stanford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Implementação baseada na documentação do NetworkX.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Artigo relacionado: "Análise das Redes Sociais à Luz da Teoria de Grafos".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59;p14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5" name=""/>
          <p:cNvSpPr txBox="1"/>
          <p:nvPr/>
        </p:nvSpPr>
        <p:spPr>
          <a:xfrm>
            <a:off x="1132560" y="774360"/>
            <a:ext cx="6427440" cy="2758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Introdução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Neste trabalho, analisamos redes sociais extraídas do Facebook e Twitter utilizando dados da plataforma SNAP Stanford.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64;p15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7" name=""/>
          <p:cNvSpPr txBox="1"/>
          <p:nvPr/>
        </p:nvSpPr>
        <p:spPr>
          <a:xfrm>
            <a:off x="1260000" y="640800"/>
            <a:ext cx="6679440" cy="3319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Objetivos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endParaRPr b="0" lang="pt-BR" sz="1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Reproduzir e validar a implementação de análise de redes sociais.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0" lang="pt-BR" sz="2200" strike="noStrike" u="none">
                <a:solidFill>
                  <a:srgbClr val="000000"/>
                </a:solidFill>
                <a:uFillTx/>
                <a:latin typeface="Arial"/>
              </a:rPr>
              <a:t>Examinar a estrutura das redes do Facebook e Twitter em termos de conectividade e densidade.</a:t>
            </a:r>
            <a:endParaRPr b="0" lang="pt-BR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endParaRPr b="0" lang="pt-BR" sz="1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69;p16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9" name=""/>
          <p:cNvSpPr txBox="1"/>
          <p:nvPr/>
        </p:nvSpPr>
        <p:spPr>
          <a:xfrm>
            <a:off x="756000" y="450360"/>
            <a:ext cx="7200000" cy="476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Metodologia e Métodos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endParaRPr b="1" lang="pt-BR" sz="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spcBef>
                <a:spcPts val="1191"/>
              </a:spcBef>
              <a:spcAft>
                <a:spcPts val="992"/>
              </a:spcAft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Dados extraídos de: </a:t>
            </a: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  <a:hlinkClick r:id="rId2"/>
              </a:rPr>
              <a:t>SNAP Stanford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/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Representação dos dados: Matriz de adjacência no formato: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1600" strike="noStrike" u="none">
                <a:solidFill>
                  <a:srgbClr val="000000"/>
                </a:solidFill>
                <a:uFillTx/>
                <a:latin typeface="Arial"/>
              </a:rPr>
              <a:t>0 1</a:t>
            </a:r>
            <a:endParaRPr b="0" lang="pt-BR" sz="16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1600" strike="noStrike" u="none">
                <a:solidFill>
                  <a:srgbClr val="000000"/>
                </a:solidFill>
                <a:uFillTx/>
                <a:latin typeface="Arial"/>
              </a:rPr>
              <a:t>0 2</a:t>
            </a:r>
            <a:endParaRPr b="0" lang="pt-BR" sz="16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1600" strike="noStrike" u="none">
                <a:solidFill>
                  <a:srgbClr val="000000"/>
                </a:solidFill>
                <a:uFillTx/>
                <a:latin typeface="Arial"/>
              </a:rPr>
              <a:t>0 3</a:t>
            </a:r>
            <a:endParaRPr b="0" lang="pt-BR" sz="16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1600" strike="noStrike" u="none">
                <a:solidFill>
                  <a:srgbClr val="000000"/>
                </a:solidFill>
                <a:uFillTx/>
                <a:latin typeface="Arial"/>
              </a:rPr>
              <a:t>0 4</a:t>
            </a:r>
            <a:endParaRPr b="0" lang="pt-BR" sz="16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1600" strike="noStrike" u="none">
                <a:solidFill>
                  <a:srgbClr val="000000"/>
                </a:solidFill>
                <a:uFillTx/>
                <a:latin typeface="Arial"/>
              </a:rPr>
              <a:t>...</a:t>
            </a:r>
            <a:endParaRPr b="0" lang="pt-BR" sz="16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Ferramentas utilizadas: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NetworkX para manipulação e análise de grafos.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Formato GraphML para armazenamento dos grafos.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Gephi para representação gráfica dos grafos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  <a:p>
            <a:pPr algn="just"/>
            <a:endParaRPr b="0" lang="pt-BR" sz="3000" strike="noStrike" u="none">
              <a:solidFill>
                <a:srgbClr val="000000"/>
              </a:solidFill>
              <a:uFillTx/>
              <a:latin typeface="Arial"/>
              <a:ea typeface="Liberation Mono;Courier New;DejaVu Sans Mon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74;p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61" name="" descr=""/>
          <p:cNvPicPr/>
          <p:nvPr/>
        </p:nvPicPr>
        <p:blipFill>
          <a:blip r:embed="rId2"/>
          <a:stretch/>
        </p:blipFill>
        <p:spPr>
          <a:xfrm>
            <a:off x="1440000" y="185400"/>
            <a:ext cx="5441760" cy="46746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74;p17" descr=""/>
          <p:cNvPicPr/>
          <p:nvPr/>
        </p:nvPicPr>
        <p:blipFill>
          <a:blip r:embed="rId1"/>
          <a:stretch/>
        </p:blipFill>
        <p:spPr>
          <a:xfrm>
            <a:off x="3672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3" name=""/>
          <p:cNvSpPr txBox="1"/>
          <p:nvPr/>
        </p:nvSpPr>
        <p:spPr>
          <a:xfrm>
            <a:off x="656280" y="465120"/>
            <a:ext cx="3663720" cy="451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Resultados</a:t>
            </a:r>
            <a:endParaRPr b="0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Twitter: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Número de nós: 81306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Número de arestas: 1342310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Conectividade Média: 33.01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Menor Caminho Médio: O(n²), não vai rolar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Densidade da Rede: 0.0004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  <a:ea typeface="Microsoft YaHei"/>
            </a:endParaRPr>
          </a:p>
        </p:txBody>
      </p:sp>
      <p:sp>
        <p:nvSpPr>
          <p:cNvPr id="164" name=""/>
          <p:cNvSpPr txBox="1"/>
          <p:nvPr/>
        </p:nvSpPr>
        <p:spPr>
          <a:xfrm>
            <a:off x="4822560" y="1753200"/>
            <a:ext cx="4177440" cy="326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Facebook: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Número de nós: 4039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Número de arestas: 88234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Conectividade Média: 43.69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Menor Caminho Médio: 3.69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Densidade da Rede: 0.0108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74;p 1" descr=""/>
          <p:cNvPicPr/>
          <p:nvPr/>
        </p:nvPicPr>
        <p:blipFill>
          <a:blip r:embed="rId1"/>
          <a:stretch/>
        </p:blipFill>
        <p:spPr>
          <a:xfrm>
            <a:off x="3672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6" name=""/>
          <p:cNvSpPr txBox="1"/>
          <p:nvPr/>
        </p:nvSpPr>
        <p:spPr>
          <a:xfrm>
            <a:off x="792000" y="744480"/>
            <a:ext cx="7200000" cy="3739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3000" strike="noStrike" u="none">
                <a:solidFill>
                  <a:srgbClr val="000000"/>
                </a:solidFill>
                <a:uFillTx/>
                <a:latin typeface="Arial"/>
              </a:rPr>
              <a:t>Discussão dos Resultados</a:t>
            </a:r>
            <a:endParaRPr b="1" lang="pt-BR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A amostra de rede do Facebook apresenta maior densidade e menor caminho médio, sugerindo maior interconectividade entre os usuários.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pt-BR" sz="2000" strike="noStrike" u="none">
                <a:solidFill>
                  <a:srgbClr val="000000"/>
                </a:solidFill>
                <a:uFillTx/>
                <a:latin typeface="Arial"/>
              </a:rPr>
              <a:t>A amostra de rede do Twitter, por ser significativamente maior, apresenta menor densidade e complexidade elevada para cálculo do menor caminho médio.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74;p 4" descr=""/>
          <p:cNvPicPr/>
          <p:nvPr/>
        </p:nvPicPr>
        <p:blipFill>
          <a:blip r:embed="rId1"/>
          <a:stretch/>
        </p:blipFill>
        <p:spPr>
          <a:xfrm>
            <a:off x="3672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 rot="16200000">
            <a:off x="2001600" y="102240"/>
            <a:ext cx="4838400" cy="4838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9" name=""/>
          <p:cNvSpPr txBox="1"/>
          <p:nvPr/>
        </p:nvSpPr>
        <p:spPr>
          <a:xfrm>
            <a:off x="324720" y="324000"/>
            <a:ext cx="6155280" cy="24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2000" strike="noStrike" u="none">
                <a:solidFill>
                  <a:srgbClr val="000000"/>
                </a:solidFill>
                <a:uFillTx/>
                <a:latin typeface="Arial"/>
              </a:rPr>
              <a:t>Grafo do Facebook 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74;p 5" descr=""/>
          <p:cNvPicPr/>
          <p:nvPr/>
        </p:nvPicPr>
        <p:blipFill>
          <a:blip r:embed="rId1"/>
          <a:stretch/>
        </p:blipFill>
        <p:spPr>
          <a:xfrm>
            <a:off x="36720" y="0"/>
            <a:ext cx="9143280" cy="5142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71" name="" descr=""/>
          <p:cNvPicPr/>
          <p:nvPr/>
        </p:nvPicPr>
        <p:blipFill>
          <a:blip r:embed="rId2"/>
          <a:stretch/>
        </p:blipFill>
        <p:spPr>
          <a:xfrm>
            <a:off x="1928160" y="2880"/>
            <a:ext cx="514332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2" name=""/>
          <p:cNvSpPr txBox="1"/>
          <p:nvPr/>
        </p:nvSpPr>
        <p:spPr>
          <a:xfrm>
            <a:off x="180000" y="360000"/>
            <a:ext cx="216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2000" strike="noStrike" u="none">
                <a:solidFill>
                  <a:srgbClr val="000000"/>
                </a:solidFill>
                <a:uFillTx/>
                <a:latin typeface="Arial"/>
              </a:rPr>
              <a:t>Grafo do Twitter </a:t>
            </a:r>
            <a:endParaRPr b="0" lang="pt-BR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LibreOffice/24.8.4.2$Windows_X86_64 LibreOffice_project/bb3cfa12c7b1bf994ecc5649a80400d06cd71002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cp:lastPrinted>2025-01-31T18:30:32Z</cp:lastPrinted>
  <dcterms:modified xsi:type="dcterms:W3CDTF">2025-01-31T18:29:29Z</dcterms:modified>
  <cp:revision>1</cp:revision>
  <dc:subject/>
  <dc:title/>
</cp:coreProperties>
</file>